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3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10351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80385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3767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170416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7F9CF-CC3B-446D-8D58-9744F1A594B5}"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63368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3149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B7F9CF-CC3B-446D-8D58-9744F1A594B5}"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39334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7F9CF-CC3B-446D-8D58-9744F1A594B5}"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46622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7F9CF-CC3B-446D-8D58-9744F1A594B5}"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75508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2816738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8B7F9CF-CC3B-446D-8D58-9744F1A594B5}"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66ACD-B451-468D-9A9F-916BAFCF1E70}" type="slidenum">
              <a:rPr lang="en-US" smtClean="0"/>
              <a:t>‹#›</a:t>
            </a:fld>
            <a:endParaRPr lang="en-US"/>
          </a:p>
        </p:txBody>
      </p:sp>
    </p:spTree>
    <p:extLst>
      <p:ext uri="{BB962C8B-B14F-4D97-AF65-F5344CB8AC3E}">
        <p14:creationId xmlns:p14="http://schemas.microsoft.com/office/powerpoint/2010/main" val="387073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98B7F9CF-CC3B-446D-8D58-9744F1A594B5}" type="datetimeFigureOut">
              <a:rPr lang="en-US" smtClean="0"/>
              <a:t>8/6/2025</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79D66ACD-B451-468D-9A9F-916BAFCF1E70}" type="slidenum">
              <a:rPr lang="en-US" smtClean="0"/>
              <a:t>‹#›</a:t>
            </a:fld>
            <a:endParaRPr lang="en-US"/>
          </a:p>
        </p:txBody>
      </p:sp>
    </p:spTree>
    <p:extLst>
      <p:ext uri="{BB962C8B-B14F-4D97-AF65-F5344CB8AC3E}">
        <p14:creationId xmlns:p14="http://schemas.microsoft.com/office/powerpoint/2010/main" val="1176243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62519-B2D9-2D76-CBC6-8298112209EC}"/>
              </a:ext>
            </a:extLst>
          </p:cNvPr>
          <p:cNvSpPr>
            <a:spLocks noGrp="1"/>
          </p:cNvSpPr>
          <p:nvPr>
            <p:ph type="title"/>
          </p:nvPr>
        </p:nvSpPr>
        <p:spPr>
          <a:xfrm>
            <a:off x="471488" y="1085852"/>
            <a:ext cx="5915025" cy="4333874"/>
          </a:xfrm>
          <a:solidFill>
            <a:schemeClr val="tx2">
              <a:lumMod val="90000"/>
              <a:lumOff val="10000"/>
            </a:schemeClr>
          </a:solidFill>
        </p:spPr>
        <p:txBody>
          <a:bodyPr>
            <a:normAutofit/>
          </a:bodyPr>
          <a:lstStyle/>
          <a:p>
            <a:r>
              <a:rPr lang="en-US" sz="4400" dirty="0">
                <a:solidFill>
                  <a:schemeClr val="bg1"/>
                </a:solidFill>
              </a:rPr>
              <a:t>Parcel Summary</a:t>
            </a:r>
            <a:br>
              <a:rPr lang="en-US" dirty="0">
                <a:solidFill>
                  <a:schemeClr val="bg1"/>
                </a:solidFill>
              </a:rPr>
            </a:br>
            <a:r>
              <a:rPr lang="en-US" sz="2400" dirty="0">
                <a:solidFill>
                  <a:schemeClr val="bg1"/>
                </a:solidFill>
              </a:rPr>
              <a:t>66 DeMerchant Drive, Fredericton</a:t>
            </a:r>
            <a:br>
              <a:rPr lang="en-US" dirty="0">
                <a:solidFill>
                  <a:schemeClr val="bg1"/>
                </a:solidFill>
              </a:rPr>
            </a:br>
            <a:br>
              <a:rPr lang="en-US" dirty="0"/>
            </a:br>
            <a:br>
              <a:rPr lang="en-US" dirty="0"/>
            </a:br>
            <a:br>
              <a:rPr lang="en-US" dirty="0"/>
            </a:br>
            <a:br>
              <a:rPr lang="en-US" dirty="0"/>
            </a:br>
            <a:br>
              <a:rPr lang="en-US" dirty="0"/>
            </a:br>
            <a:br>
              <a:rPr lang="en-US" dirty="0"/>
            </a:br>
            <a:endParaRPr lang="en-US" dirty="0"/>
          </a:p>
        </p:txBody>
      </p:sp>
      <p:pic>
        <p:nvPicPr>
          <p:cNvPr id="11" name="Content Placeholder 10" descr="Blue 3d house and several white 3d houses">
            <a:extLst>
              <a:ext uri="{FF2B5EF4-FFF2-40B4-BE49-F238E27FC236}">
                <a16:creationId xmlns:a16="http://schemas.microsoft.com/office/drawing/2014/main" id="{FB834739-A5DB-B1DD-CF1A-C3657C295C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847" y="350631"/>
            <a:ext cx="719541" cy="480171"/>
          </a:xfrm>
        </p:spPr>
      </p:pic>
      <p:sp>
        <p:nvSpPr>
          <p:cNvPr id="7" name="TextBox 6">
            <a:extLst>
              <a:ext uri="{FF2B5EF4-FFF2-40B4-BE49-F238E27FC236}">
                <a16:creationId xmlns:a16="http://schemas.microsoft.com/office/drawing/2014/main" id="{D1EA62BE-1C0D-AFF9-5F11-A2A0638864D4}"/>
              </a:ext>
            </a:extLst>
          </p:cNvPr>
          <p:cNvSpPr txBox="1"/>
          <p:nvPr/>
        </p:nvSpPr>
        <p:spPr>
          <a:xfrm>
            <a:off x="1195388" y="461470"/>
            <a:ext cx="4110037" cy="369332"/>
          </a:xfrm>
          <a:prstGeom prst="rect">
            <a:avLst/>
          </a:prstGeom>
          <a:noFill/>
        </p:spPr>
        <p:txBody>
          <a:bodyPr wrap="square" rtlCol="0">
            <a:spAutoFit/>
          </a:bodyPr>
          <a:lstStyle/>
          <a:p>
            <a:r>
              <a:rPr lang="en-US" dirty="0"/>
              <a:t>Housing Accelerator Fund</a:t>
            </a:r>
          </a:p>
        </p:txBody>
      </p:sp>
      <p:sp>
        <p:nvSpPr>
          <p:cNvPr id="13" name="TextBox 12">
            <a:extLst>
              <a:ext uri="{FF2B5EF4-FFF2-40B4-BE49-F238E27FC236}">
                <a16:creationId xmlns:a16="http://schemas.microsoft.com/office/drawing/2014/main" id="{2294A5B0-ED01-2D46-90A4-C778E5D22E87}"/>
              </a:ext>
            </a:extLst>
          </p:cNvPr>
          <p:cNvSpPr txBox="1"/>
          <p:nvPr/>
        </p:nvSpPr>
        <p:spPr>
          <a:xfrm>
            <a:off x="3245644" y="2483834"/>
            <a:ext cx="2926556" cy="2677656"/>
          </a:xfrm>
          <a:prstGeom prst="rect">
            <a:avLst/>
          </a:prstGeom>
          <a:noFill/>
        </p:spPr>
        <p:txBody>
          <a:bodyPr wrap="square" rtlCol="0">
            <a:spAutoFit/>
          </a:bodyPr>
          <a:lstStyle/>
          <a:p>
            <a:r>
              <a:rPr lang="en-US" sz="1400" dirty="0">
                <a:solidFill>
                  <a:schemeClr val="bg1"/>
                </a:solidFill>
              </a:rPr>
              <a:t>66 DeMerchant Drive is a standard building lot located on the North Side of Fredericton. Located off Cuffman Street, the property is close to several schools, and commercial complexes including gas stations, food and beverage establishments, and retailers. Located along bus routes and in close proximity to recreational complexes and active transportation trails.</a:t>
            </a:r>
          </a:p>
        </p:txBody>
      </p:sp>
      <p:graphicFrame>
        <p:nvGraphicFramePr>
          <p:cNvPr id="14" name="Table 13">
            <a:extLst>
              <a:ext uri="{FF2B5EF4-FFF2-40B4-BE49-F238E27FC236}">
                <a16:creationId xmlns:a16="http://schemas.microsoft.com/office/drawing/2014/main" id="{F5B474E7-56BE-82F1-9581-5404F0D6DC94}"/>
              </a:ext>
            </a:extLst>
          </p:cNvPr>
          <p:cNvGraphicFramePr>
            <a:graphicFrameLocks noGrp="1"/>
          </p:cNvGraphicFramePr>
          <p:nvPr>
            <p:extLst>
              <p:ext uri="{D42A27DB-BD31-4B8C-83A1-F6EECF244321}">
                <p14:modId xmlns:p14="http://schemas.microsoft.com/office/powerpoint/2010/main" val="313620811"/>
              </p:ext>
            </p:extLst>
          </p:nvPr>
        </p:nvGraphicFramePr>
        <p:xfrm>
          <a:off x="471488" y="5705188"/>
          <a:ext cx="3557587" cy="2154986"/>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2124075">
                  <a:extLst>
                    <a:ext uri="{9D8B030D-6E8A-4147-A177-3AD203B41FA5}">
                      <a16:colId xmlns:a16="http://schemas.microsoft.com/office/drawing/2014/main" val="2572682091"/>
                    </a:ext>
                  </a:extLst>
                </a:gridCol>
              </a:tblGrid>
              <a:tr h="304848">
                <a:tc gridSpan="2">
                  <a:txBody>
                    <a:bodyPr/>
                    <a:lstStyle/>
                    <a:p>
                      <a:r>
                        <a:rPr lang="en-US" dirty="0"/>
                        <a:t>Site Details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b="1" dirty="0"/>
                        <a:t>PID</a:t>
                      </a:r>
                    </a:p>
                  </a:txBody>
                  <a:tcPr/>
                </a:tc>
                <a:tc>
                  <a:txBody>
                    <a:bodyPr/>
                    <a:lstStyle/>
                    <a:p>
                      <a:r>
                        <a:rPr lang="en-US" dirty="0"/>
                        <a:t>75565762</a:t>
                      </a:r>
                    </a:p>
                  </a:txBody>
                  <a:tcPr/>
                </a:tc>
                <a:extLst>
                  <a:ext uri="{0D108BD9-81ED-4DB2-BD59-A6C34878D82A}">
                    <a16:rowId xmlns:a16="http://schemas.microsoft.com/office/drawing/2014/main" val="2104549861"/>
                  </a:ext>
                </a:extLst>
              </a:tr>
              <a:tr h="304848">
                <a:tc>
                  <a:txBody>
                    <a:bodyPr/>
                    <a:lstStyle/>
                    <a:p>
                      <a:r>
                        <a:rPr lang="en-US" b="1" dirty="0"/>
                        <a:t>Civic </a:t>
                      </a:r>
                    </a:p>
                  </a:txBody>
                  <a:tcPr/>
                </a:tc>
                <a:tc>
                  <a:txBody>
                    <a:bodyPr/>
                    <a:lstStyle/>
                    <a:p>
                      <a:r>
                        <a:rPr lang="en-US" dirty="0"/>
                        <a:t>66 DeMerchant Drive</a:t>
                      </a:r>
                    </a:p>
                  </a:txBody>
                  <a:tcPr/>
                </a:tc>
                <a:extLst>
                  <a:ext uri="{0D108BD9-81ED-4DB2-BD59-A6C34878D82A}">
                    <a16:rowId xmlns:a16="http://schemas.microsoft.com/office/drawing/2014/main" val="203798276"/>
                  </a:ext>
                </a:extLst>
              </a:tr>
              <a:tr h="304848">
                <a:tc>
                  <a:txBody>
                    <a:bodyPr/>
                    <a:lstStyle/>
                    <a:p>
                      <a:r>
                        <a:rPr lang="en-US" b="1" dirty="0"/>
                        <a:t>Assessed Value</a:t>
                      </a:r>
                    </a:p>
                  </a:txBody>
                  <a:tcPr/>
                </a:tc>
                <a:tc>
                  <a:txBody>
                    <a:bodyPr/>
                    <a:lstStyle/>
                    <a:p>
                      <a:r>
                        <a:rPr lang="en-US" dirty="0"/>
                        <a:t>$4,600.00</a:t>
                      </a:r>
                    </a:p>
                  </a:txBody>
                  <a:tcPr/>
                </a:tc>
                <a:extLst>
                  <a:ext uri="{0D108BD9-81ED-4DB2-BD59-A6C34878D82A}">
                    <a16:rowId xmlns:a16="http://schemas.microsoft.com/office/drawing/2014/main" val="1582733288"/>
                  </a:ext>
                </a:extLst>
              </a:tr>
              <a:tr h="325898">
                <a:tc>
                  <a:txBody>
                    <a:bodyPr/>
                    <a:lstStyle/>
                    <a:p>
                      <a:r>
                        <a:rPr lang="en-US" b="1" dirty="0"/>
                        <a:t>Site Services</a:t>
                      </a:r>
                    </a:p>
                  </a:txBody>
                  <a:tcPr/>
                </a:tc>
                <a:tc>
                  <a:txBody>
                    <a:bodyPr/>
                    <a:lstStyle/>
                    <a:p>
                      <a:r>
                        <a:rPr lang="en-US" dirty="0"/>
                        <a:t>Municipal water &amp; sewer</a:t>
                      </a:r>
                    </a:p>
                  </a:txBody>
                  <a:tcPr/>
                </a:tc>
                <a:extLst>
                  <a:ext uri="{0D108BD9-81ED-4DB2-BD59-A6C34878D82A}">
                    <a16:rowId xmlns:a16="http://schemas.microsoft.com/office/drawing/2014/main" val="2165970630"/>
                  </a:ext>
                </a:extLst>
              </a:tr>
              <a:tr h="304848">
                <a:tc>
                  <a:txBody>
                    <a:bodyPr/>
                    <a:lstStyle/>
                    <a:p>
                      <a:r>
                        <a:rPr lang="en-US" b="1" dirty="0"/>
                        <a:t>Zoning</a:t>
                      </a:r>
                    </a:p>
                  </a:txBody>
                  <a:tcPr/>
                </a:tc>
                <a:tc>
                  <a:txBody>
                    <a:bodyPr/>
                    <a:lstStyle/>
                    <a:p>
                      <a:r>
                        <a:rPr lang="en-US" dirty="0"/>
                        <a:t>R-5</a:t>
                      </a:r>
                    </a:p>
                  </a:txBody>
                  <a:tcPr/>
                </a:tc>
                <a:extLst>
                  <a:ext uri="{0D108BD9-81ED-4DB2-BD59-A6C34878D82A}">
                    <a16:rowId xmlns:a16="http://schemas.microsoft.com/office/drawing/2014/main" val="1480303742"/>
                  </a:ext>
                </a:extLst>
              </a:tr>
              <a:tr h="304848">
                <a:tc>
                  <a:txBody>
                    <a:bodyPr/>
                    <a:lstStyle/>
                    <a:p>
                      <a:r>
                        <a:rPr lang="en-US" b="1" dirty="0"/>
                        <a:t>Lot Size</a:t>
                      </a:r>
                    </a:p>
                  </a:txBody>
                  <a:tcPr/>
                </a:tc>
                <a:tc>
                  <a:txBody>
                    <a:bodyPr/>
                    <a:lstStyle/>
                    <a:p>
                      <a:r>
                        <a:rPr lang="en-US" dirty="0"/>
                        <a:t>350 m²</a:t>
                      </a:r>
                    </a:p>
                  </a:txBody>
                  <a:tcPr/>
                </a:tc>
                <a:extLst>
                  <a:ext uri="{0D108BD9-81ED-4DB2-BD59-A6C34878D82A}">
                    <a16:rowId xmlns:a16="http://schemas.microsoft.com/office/drawing/2014/main" val="282413427"/>
                  </a:ext>
                </a:extLst>
              </a:tr>
            </a:tbl>
          </a:graphicData>
        </a:graphic>
      </p:graphicFrame>
      <p:graphicFrame>
        <p:nvGraphicFramePr>
          <p:cNvPr id="15" name="Table 14">
            <a:extLst>
              <a:ext uri="{FF2B5EF4-FFF2-40B4-BE49-F238E27FC236}">
                <a16:creationId xmlns:a16="http://schemas.microsoft.com/office/drawing/2014/main" id="{C0204497-26D6-5872-862B-2B85BE6F282D}"/>
              </a:ext>
            </a:extLst>
          </p:cNvPr>
          <p:cNvGraphicFramePr>
            <a:graphicFrameLocks noGrp="1"/>
          </p:cNvGraphicFramePr>
          <p:nvPr>
            <p:extLst>
              <p:ext uri="{D42A27DB-BD31-4B8C-83A1-F6EECF244321}">
                <p14:modId xmlns:p14="http://schemas.microsoft.com/office/powerpoint/2010/main" val="110675138"/>
              </p:ext>
            </p:extLst>
          </p:nvPr>
        </p:nvGraphicFramePr>
        <p:xfrm>
          <a:off x="4171950" y="5694782"/>
          <a:ext cx="2214562" cy="2002490"/>
        </p:xfrm>
        <a:graphic>
          <a:graphicData uri="http://schemas.openxmlformats.org/drawingml/2006/table">
            <a:tbl>
              <a:tblPr firstRow="1" bandRow="1">
                <a:tableStyleId>{5C22544A-7EE6-4342-B048-85BDC9FD1C3A}</a:tableStyleId>
              </a:tblPr>
              <a:tblGrid>
                <a:gridCol w="1433512">
                  <a:extLst>
                    <a:ext uri="{9D8B030D-6E8A-4147-A177-3AD203B41FA5}">
                      <a16:colId xmlns:a16="http://schemas.microsoft.com/office/drawing/2014/main" val="2174821763"/>
                    </a:ext>
                  </a:extLst>
                </a:gridCol>
                <a:gridCol w="781050">
                  <a:extLst>
                    <a:ext uri="{9D8B030D-6E8A-4147-A177-3AD203B41FA5}">
                      <a16:colId xmlns:a16="http://schemas.microsoft.com/office/drawing/2014/main" val="2572682091"/>
                    </a:ext>
                  </a:extLst>
                </a:gridCol>
              </a:tblGrid>
              <a:tr h="304848">
                <a:tc gridSpan="2">
                  <a:txBody>
                    <a:bodyPr/>
                    <a:lstStyle/>
                    <a:p>
                      <a:r>
                        <a:rPr lang="en-US" dirty="0"/>
                        <a:t>Distance to Amenities</a:t>
                      </a:r>
                    </a:p>
                  </a:txBody>
                  <a:tcPr/>
                </a:tc>
                <a:tc hMerge="1">
                  <a:txBody>
                    <a:bodyPr/>
                    <a:lstStyle/>
                    <a:p>
                      <a:endParaRPr lang="en-US" dirty="0"/>
                    </a:p>
                  </a:txBody>
                  <a:tcPr/>
                </a:tc>
                <a:extLst>
                  <a:ext uri="{0D108BD9-81ED-4DB2-BD59-A6C34878D82A}">
                    <a16:rowId xmlns:a16="http://schemas.microsoft.com/office/drawing/2014/main" val="951579105"/>
                  </a:ext>
                </a:extLst>
              </a:tr>
              <a:tr h="304848">
                <a:tc>
                  <a:txBody>
                    <a:bodyPr/>
                    <a:lstStyle/>
                    <a:p>
                      <a:r>
                        <a:rPr lang="en-US" sz="1200" b="1" dirty="0"/>
                        <a:t>Elementary School</a:t>
                      </a:r>
                    </a:p>
                  </a:txBody>
                  <a:tcPr/>
                </a:tc>
                <a:tc>
                  <a:txBody>
                    <a:bodyPr/>
                    <a:lstStyle/>
                    <a:p>
                      <a:r>
                        <a:rPr lang="en-US" dirty="0"/>
                        <a:t>450 m</a:t>
                      </a:r>
                    </a:p>
                  </a:txBody>
                  <a:tcPr/>
                </a:tc>
                <a:extLst>
                  <a:ext uri="{0D108BD9-81ED-4DB2-BD59-A6C34878D82A}">
                    <a16:rowId xmlns:a16="http://schemas.microsoft.com/office/drawing/2014/main" val="2104549861"/>
                  </a:ext>
                </a:extLst>
              </a:tr>
              <a:tr h="304848">
                <a:tc>
                  <a:txBody>
                    <a:bodyPr/>
                    <a:lstStyle/>
                    <a:p>
                      <a:r>
                        <a:rPr lang="en-US" sz="1200" b="1" kern="1200" dirty="0">
                          <a:solidFill>
                            <a:schemeClr val="dk1"/>
                          </a:solidFill>
                          <a:latin typeface="+mn-lt"/>
                          <a:ea typeface="+mn-ea"/>
                          <a:cs typeface="+mn-cs"/>
                        </a:rPr>
                        <a:t>High School</a:t>
                      </a:r>
                    </a:p>
                  </a:txBody>
                  <a:tcPr/>
                </a:tc>
                <a:tc>
                  <a:txBody>
                    <a:bodyPr/>
                    <a:lstStyle/>
                    <a:p>
                      <a:r>
                        <a:rPr lang="en-US" dirty="0"/>
                        <a:t>1.3 km</a:t>
                      </a:r>
                    </a:p>
                  </a:txBody>
                  <a:tcPr/>
                </a:tc>
                <a:extLst>
                  <a:ext uri="{0D108BD9-81ED-4DB2-BD59-A6C34878D82A}">
                    <a16:rowId xmlns:a16="http://schemas.microsoft.com/office/drawing/2014/main" val="203798276"/>
                  </a:ext>
                </a:extLst>
              </a:tr>
              <a:tr h="304848">
                <a:tc>
                  <a:txBody>
                    <a:bodyPr/>
                    <a:lstStyle/>
                    <a:p>
                      <a:r>
                        <a:rPr lang="en-US" sz="1200" b="1" kern="1200" dirty="0">
                          <a:solidFill>
                            <a:schemeClr val="dk1"/>
                          </a:solidFill>
                          <a:latin typeface="+mn-lt"/>
                          <a:ea typeface="+mn-ea"/>
                          <a:cs typeface="+mn-cs"/>
                        </a:rPr>
                        <a:t>Grocery Store</a:t>
                      </a:r>
                    </a:p>
                  </a:txBody>
                  <a:tcPr/>
                </a:tc>
                <a:tc>
                  <a:txBody>
                    <a:bodyPr/>
                    <a:lstStyle/>
                    <a:p>
                      <a:r>
                        <a:rPr lang="en-US" dirty="0"/>
                        <a:t>2.9 km</a:t>
                      </a:r>
                    </a:p>
                  </a:txBody>
                  <a:tcPr/>
                </a:tc>
                <a:extLst>
                  <a:ext uri="{0D108BD9-81ED-4DB2-BD59-A6C34878D82A}">
                    <a16:rowId xmlns:a16="http://schemas.microsoft.com/office/drawing/2014/main" val="1582733288"/>
                  </a:ext>
                </a:extLst>
              </a:tr>
              <a:tr h="325898">
                <a:tc>
                  <a:txBody>
                    <a:bodyPr/>
                    <a:lstStyle/>
                    <a:p>
                      <a:r>
                        <a:rPr lang="en-US" sz="1200" b="1" kern="1200" dirty="0">
                          <a:solidFill>
                            <a:schemeClr val="dk1"/>
                          </a:solidFill>
                          <a:latin typeface="+mn-lt"/>
                          <a:ea typeface="+mn-ea"/>
                          <a:cs typeface="+mn-cs"/>
                        </a:rPr>
                        <a:t>Bus Stop</a:t>
                      </a:r>
                    </a:p>
                  </a:txBody>
                  <a:tcPr/>
                </a:tc>
                <a:tc>
                  <a:txBody>
                    <a:bodyPr/>
                    <a:lstStyle/>
                    <a:p>
                      <a:r>
                        <a:rPr lang="en-US" dirty="0"/>
                        <a:t>1 km</a:t>
                      </a:r>
                    </a:p>
                  </a:txBody>
                  <a:tcPr/>
                </a:tc>
                <a:extLst>
                  <a:ext uri="{0D108BD9-81ED-4DB2-BD59-A6C34878D82A}">
                    <a16:rowId xmlns:a16="http://schemas.microsoft.com/office/drawing/2014/main" val="2165970630"/>
                  </a:ext>
                </a:extLst>
              </a:tr>
              <a:tr h="304848">
                <a:tc>
                  <a:txBody>
                    <a:bodyPr/>
                    <a:lstStyle/>
                    <a:p>
                      <a:r>
                        <a:rPr lang="en-US" sz="1200" b="1" kern="1200" dirty="0">
                          <a:solidFill>
                            <a:schemeClr val="dk1"/>
                          </a:solidFill>
                          <a:latin typeface="+mn-lt"/>
                          <a:ea typeface="+mn-ea"/>
                          <a:cs typeface="+mn-cs"/>
                        </a:rPr>
                        <a:t>Public Park</a:t>
                      </a:r>
                    </a:p>
                  </a:txBody>
                  <a:tcPr/>
                </a:tc>
                <a:tc>
                  <a:txBody>
                    <a:bodyPr/>
                    <a:lstStyle/>
                    <a:p>
                      <a:r>
                        <a:rPr lang="en-US" dirty="0"/>
                        <a:t>450 m</a:t>
                      </a:r>
                    </a:p>
                  </a:txBody>
                  <a:tcPr/>
                </a:tc>
                <a:extLst>
                  <a:ext uri="{0D108BD9-81ED-4DB2-BD59-A6C34878D82A}">
                    <a16:rowId xmlns:a16="http://schemas.microsoft.com/office/drawing/2014/main" val="1480303742"/>
                  </a:ext>
                </a:extLst>
              </a:tr>
            </a:tbl>
          </a:graphicData>
        </a:graphic>
      </p:graphicFrame>
      <p:graphicFrame>
        <p:nvGraphicFramePr>
          <p:cNvPr id="16" name="Table 15">
            <a:extLst>
              <a:ext uri="{FF2B5EF4-FFF2-40B4-BE49-F238E27FC236}">
                <a16:creationId xmlns:a16="http://schemas.microsoft.com/office/drawing/2014/main" id="{6461D09E-7687-AD5A-797D-70523413EA8E}"/>
              </a:ext>
            </a:extLst>
          </p:cNvPr>
          <p:cNvGraphicFramePr>
            <a:graphicFrameLocks noGrp="1"/>
          </p:cNvGraphicFramePr>
          <p:nvPr>
            <p:extLst>
              <p:ext uri="{D42A27DB-BD31-4B8C-83A1-F6EECF244321}">
                <p14:modId xmlns:p14="http://schemas.microsoft.com/office/powerpoint/2010/main" val="652437180"/>
              </p:ext>
            </p:extLst>
          </p:nvPr>
        </p:nvGraphicFramePr>
        <p:xfrm>
          <a:off x="471488" y="8147826"/>
          <a:ext cx="5915024" cy="1079500"/>
        </p:xfrm>
        <a:graphic>
          <a:graphicData uri="http://schemas.openxmlformats.org/drawingml/2006/table">
            <a:tbl>
              <a:tblPr firstRow="1" bandRow="1">
                <a:tableStyleId>{5C22544A-7EE6-4342-B048-85BDC9FD1C3A}</a:tableStyleId>
              </a:tblPr>
              <a:tblGrid>
                <a:gridCol w="2957512">
                  <a:extLst>
                    <a:ext uri="{9D8B030D-6E8A-4147-A177-3AD203B41FA5}">
                      <a16:colId xmlns:a16="http://schemas.microsoft.com/office/drawing/2014/main" val="2455374807"/>
                    </a:ext>
                  </a:extLst>
                </a:gridCol>
                <a:gridCol w="2957512">
                  <a:extLst>
                    <a:ext uri="{9D8B030D-6E8A-4147-A177-3AD203B41FA5}">
                      <a16:colId xmlns:a16="http://schemas.microsoft.com/office/drawing/2014/main" val="1202815639"/>
                    </a:ext>
                  </a:extLst>
                </a:gridCol>
              </a:tblGrid>
              <a:tr h="370840">
                <a:tc>
                  <a:txBody>
                    <a:bodyPr/>
                    <a:lstStyle/>
                    <a:p>
                      <a:r>
                        <a:rPr lang="en-US" dirty="0"/>
                        <a:t>Permitted Housing Types</a:t>
                      </a:r>
                    </a:p>
                  </a:txBody>
                  <a:tcPr/>
                </a:tc>
                <a:tc>
                  <a:txBody>
                    <a:bodyPr/>
                    <a:lstStyle/>
                    <a:p>
                      <a:endParaRPr lang="en-US" dirty="0"/>
                    </a:p>
                  </a:txBody>
                  <a:tcPr/>
                </a:tc>
                <a:extLst>
                  <a:ext uri="{0D108BD9-81ED-4DB2-BD59-A6C34878D82A}">
                    <a16:rowId xmlns:a16="http://schemas.microsoft.com/office/drawing/2014/main" val="3531970572"/>
                  </a:ext>
                </a:extLst>
              </a:tr>
              <a:tr h="370840">
                <a:tc>
                  <a:txBody>
                    <a:bodyPr/>
                    <a:lstStyle/>
                    <a:p>
                      <a:pPr marL="285750" indent="-285750">
                        <a:buFont typeface="Arial" panose="020B0604020202020204" pitchFamily="34" charset="0"/>
                        <a:buChar char="•"/>
                      </a:pPr>
                      <a:r>
                        <a:rPr lang="en-US" dirty="0"/>
                        <a:t>Single Detached Dwelling</a:t>
                      </a:r>
                    </a:p>
                    <a:p>
                      <a:pPr marL="285750" indent="-285750">
                        <a:buFont typeface="Arial" panose="020B0604020202020204" pitchFamily="34" charset="0"/>
                        <a:buChar char="•"/>
                      </a:pPr>
                      <a:r>
                        <a:rPr lang="en-US" dirty="0"/>
                        <a:t>Duplex Dwelling</a:t>
                      </a:r>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a:t>Semi-detached Dwelling</a:t>
                      </a:r>
                    </a:p>
                    <a:p>
                      <a:pPr marL="285750" indent="-285750">
                        <a:buFont typeface="Arial" panose="020B0604020202020204" pitchFamily="34" charset="0"/>
                        <a:buChar char="•"/>
                      </a:pPr>
                      <a:r>
                        <a:rPr lang="en-US" dirty="0"/>
                        <a:t>Townhouse</a:t>
                      </a:r>
                    </a:p>
                  </a:txBody>
                  <a:tcPr/>
                </a:tc>
                <a:extLst>
                  <a:ext uri="{0D108BD9-81ED-4DB2-BD59-A6C34878D82A}">
                    <a16:rowId xmlns:a16="http://schemas.microsoft.com/office/drawing/2014/main" val="1352360095"/>
                  </a:ext>
                </a:extLst>
              </a:tr>
            </a:tbl>
          </a:graphicData>
        </a:graphic>
      </p:graphicFrame>
      <p:pic>
        <p:nvPicPr>
          <p:cNvPr id="17" name="Picture 2">
            <a:extLst>
              <a:ext uri="{FF2B5EF4-FFF2-40B4-BE49-F238E27FC236}">
                <a16:creationId xmlns:a16="http://schemas.microsoft.com/office/drawing/2014/main" id="{8C76CBDC-4FCC-A54A-3697-F7585BCC1B25}"/>
              </a:ext>
            </a:extLst>
          </p:cNvPr>
          <p:cNvPicPr>
            <a:picLocks noChangeAspect="1" noChangeArrowheads="1"/>
          </p:cNvPicPr>
          <p:nvPr/>
        </p:nvPicPr>
        <p:blipFill>
          <a:blip r:embed="rId3"/>
          <a:srcRect t="20965" b="20965"/>
          <a:stretch>
            <a:fillRect/>
          </a:stretch>
        </p:blipFill>
        <p:spPr bwMode="auto">
          <a:xfrm>
            <a:off x="4087812" y="241321"/>
            <a:ext cx="2435225" cy="698789"/>
          </a:xfrm>
          <a:prstGeom prst="rect">
            <a:avLst/>
          </a:prstGeom>
          <a:noFill/>
          <a:ln w="9525">
            <a:noFill/>
            <a:miter lim="800000"/>
            <a:headEnd/>
            <a:tailEnd/>
          </a:ln>
        </p:spPr>
      </p:pic>
      <p:sp>
        <p:nvSpPr>
          <p:cNvPr id="18" name="TextBox 17">
            <a:extLst>
              <a:ext uri="{FF2B5EF4-FFF2-40B4-BE49-F238E27FC236}">
                <a16:creationId xmlns:a16="http://schemas.microsoft.com/office/drawing/2014/main" id="{216EE983-9BFC-0B13-B847-4439C1732FB5}"/>
              </a:ext>
            </a:extLst>
          </p:cNvPr>
          <p:cNvSpPr txBox="1"/>
          <p:nvPr/>
        </p:nvSpPr>
        <p:spPr>
          <a:xfrm>
            <a:off x="395288" y="9330535"/>
            <a:ext cx="5915024" cy="646331"/>
          </a:xfrm>
          <a:prstGeom prst="rect">
            <a:avLst/>
          </a:prstGeom>
          <a:noFill/>
        </p:spPr>
        <p:txBody>
          <a:bodyPr wrap="square" rtlCol="0">
            <a:spAutoFit/>
          </a:bodyPr>
          <a:lstStyle/>
          <a:p>
            <a:r>
              <a:rPr lang="en-US" sz="1200" dirty="0"/>
              <a:t>This lot is available to buyers who qualify for the Affordable Home Ownership Program which is administered by the City of Fredericton. More information on the Program and application details can be found at (insert link to program).</a:t>
            </a:r>
          </a:p>
        </p:txBody>
      </p:sp>
      <p:sp>
        <p:nvSpPr>
          <p:cNvPr id="19" name="TextBox 18">
            <a:extLst>
              <a:ext uri="{FF2B5EF4-FFF2-40B4-BE49-F238E27FC236}">
                <a16:creationId xmlns:a16="http://schemas.microsoft.com/office/drawing/2014/main" id="{0D0ED74E-AC82-1644-BBA8-94E9E97759F7}"/>
              </a:ext>
            </a:extLst>
          </p:cNvPr>
          <p:cNvSpPr txBox="1"/>
          <p:nvPr/>
        </p:nvSpPr>
        <p:spPr>
          <a:xfrm>
            <a:off x="471488" y="10896600"/>
            <a:ext cx="1919287" cy="923330"/>
          </a:xfrm>
          <a:prstGeom prst="rect">
            <a:avLst/>
          </a:prstGeom>
          <a:noFill/>
        </p:spPr>
        <p:txBody>
          <a:bodyPr wrap="square" rtlCol="0">
            <a:spAutoFit/>
          </a:bodyPr>
          <a:lstStyle/>
          <a:p>
            <a:r>
              <a:rPr lang="en-US" sz="900" dirty="0"/>
              <a:t>For more information contact:</a:t>
            </a:r>
          </a:p>
          <a:p>
            <a:r>
              <a:rPr lang="en-US" sz="900" b="1" dirty="0"/>
              <a:t>Ryan Seymour</a:t>
            </a:r>
          </a:p>
          <a:p>
            <a:r>
              <a:rPr lang="en-US" sz="900" b="1" dirty="0"/>
              <a:t>Manager of Real Estate</a:t>
            </a:r>
          </a:p>
          <a:p>
            <a:r>
              <a:rPr lang="en-US" sz="900" b="1" dirty="0"/>
              <a:t>City of Fredericton</a:t>
            </a:r>
          </a:p>
          <a:p>
            <a:r>
              <a:rPr lang="en-US" sz="900" dirty="0"/>
              <a:t>P: 506-460-2637</a:t>
            </a:r>
          </a:p>
          <a:p>
            <a:r>
              <a:rPr lang="en-US" sz="900" dirty="0"/>
              <a:t>ryan.seymour@fredericton.ca</a:t>
            </a:r>
          </a:p>
        </p:txBody>
      </p:sp>
      <p:pic>
        <p:nvPicPr>
          <p:cNvPr id="6" name="Picture 5">
            <a:extLst>
              <a:ext uri="{FF2B5EF4-FFF2-40B4-BE49-F238E27FC236}">
                <a16:creationId xmlns:a16="http://schemas.microsoft.com/office/drawing/2014/main" id="{2F355FB0-32AD-75CB-CC2D-AA15DAABA1EB}"/>
              </a:ext>
            </a:extLst>
          </p:cNvPr>
          <p:cNvPicPr>
            <a:picLocks noChangeAspect="1"/>
          </p:cNvPicPr>
          <p:nvPr/>
        </p:nvPicPr>
        <p:blipFill>
          <a:blip r:embed="rId4"/>
          <a:stretch>
            <a:fillRect/>
          </a:stretch>
        </p:blipFill>
        <p:spPr>
          <a:xfrm>
            <a:off x="656042" y="2570124"/>
            <a:ext cx="2589602" cy="2505075"/>
          </a:xfrm>
          <a:prstGeom prst="rect">
            <a:avLst/>
          </a:prstGeom>
        </p:spPr>
      </p:pic>
    </p:spTree>
    <p:extLst>
      <p:ext uri="{BB962C8B-B14F-4D97-AF65-F5344CB8AC3E}">
        <p14:creationId xmlns:p14="http://schemas.microsoft.com/office/powerpoint/2010/main" val="1197046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201</Words>
  <Application>Microsoft Office PowerPoint</Application>
  <PresentationFormat>Widescreen</PresentationFormat>
  <Paragraphs>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Parcel Summary 66 DeMerchant Drive, Fredericton       </vt:lpstr>
    </vt:vector>
  </TitlesOfParts>
  <Company>City of Fredericton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Donovan, Alexa</dc:creator>
  <cp:lastModifiedBy>Flowers, Janet</cp:lastModifiedBy>
  <cp:revision>6</cp:revision>
  <dcterms:created xsi:type="dcterms:W3CDTF">2025-07-14T18:56:36Z</dcterms:created>
  <dcterms:modified xsi:type="dcterms:W3CDTF">2025-08-06T17:03:48Z</dcterms:modified>
</cp:coreProperties>
</file>